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e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8"/>
  </p:notesMasterIdLst>
  <p:sldIdLst>
    <p:sldId id="257" r:id="rId2"/>
    <p:sldId id="258" r:id="rId3"/>
    <p:sldId id="259" r:id="rId4"/>
    <p:sldId id="280" r:id="rId5"/>
    <p:sldId id="281" r:id="rId6"/>
    <p:sldId id="282" r:id="rId7"/>
    <p:sldId id="283" r:id="rId8"/>
    <p:sldId id="260" r:id="rId9"/>
    <p:sldId id="296" r:id="rId10"/>
    <p:sldId id="290" r:id="rId11"/>
    <p:sldId id="291" r:id="rId12"/>
    <p:sldId id="292" r:id="rId13"/>
    <p:sldId id="284" r:id="rId14"/>
    <p:sldId id="294" r:id="rId15"/>
    <p:sldId id="285" r:id="rId16"/>
    <p:sldId id="295" r:id="rId17"/>
    <p:sldId id="286" r:id="rId18"/>
    <p:sldId id="268" r:id="rId19"/>
    <p:sldId id="287" r:id="rId20"/>
    <p:sldId id="288" r:id="rId21"/>
    <p:sldId id="289" r:id="rId22"/>
    <p:sldId id="269" r:id="rId23"/>
    <p:sldId id="270" r:id="rId24"/>
    <p:sldId id="271" r:id="rId25"/>
    <p:sldId id="272" r:id="rId26"/>
    <p:sldId id="274" r:id="rId27"/>
    <p:sldId id="275" r:id="rId28"/>
    <p:sldId id="273" r:id="rId29"/>
    <p:sldId id="276" r:id="rId30"/>
    <p:sldId id="277" r:id="rId31"/>
    <p:sldId id="278" r:id="rId32"/>
    <p:sldId id="279" r:id="rId33"/>
    <p:sldId id="261" r:id="rId34"/>
    <p:sldId id="262" r:id="rId35"/>
    <p:sldId id="263" r:id="rId36"/>
    <p:sldId id="264" r:id="rId37"/>
  </p:sldIdLst>
  <p:sldSz cx="9144000" cy="6858000" type="screen4x3"/>
  <p:notesSz cx="6858000" cy="9144000"/>
  <p:embeddedFontLst>
    <p:embeddedFont>
      <p:font typeface="Garamond" panose="02020404030301010803" pitchFamily="18" charset="0"/>
      <p:regular r:id="rId39"/>
      <p:bold r:id="rId40"/>
      <p:italic r:id="rId41"/>
    </p:embeddedFont>
    <p:embeddedFont>
      <p:font typeface="Book Antiqua" panose="02040602050305030304" pitchFamily="18" charset="0"/>
      <p:regular r:id="rId42"/>
      <p:bold r:id="rId43"/>
      <p:italic r:id="rId44"/>
      <p:boldItalic r:id="rId45"/>
    </p:embeddedFont>
    <p:embeddedFont>
      <p:font typeface="NikoshBAN" panose="02000000000000000000" pitchFamily="2" charset="0"/>
      <p:regular r:id="rId46"/>
    </p:embeddedFont>
    <p:embeddedFont>
      <p:font typeface="Verdana" panose="020B0604030504040204" pitchFamily="34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C07275-57E6-4A81-AA02-E4514D664A1E}" type="datetimeFigureOut">
              <a:rPr lang="en-US" smtClean="0"/>
              <a:t>11/16/2024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D5CB8-599D-4EC3-AD65-54AA509F16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98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Ending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3B743-76B1-42A1-A3FE-368769FCA7C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478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28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C54AF-4D94-4C60-9DEA-E3CE6D0DD51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7772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C54AF-4D94-4C60-9DEA-E3CE6D0DD51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32798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C54AF-4D94-4C60-9DEA-E3CE6D0DD51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1032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n-IN" dirty="0" smtClean="0"/>
              <a:t>প্রদত্ত চিত্রটি দেখিয়ে</a:t>
            </a:r>
            <a:r>
              <a:rPr lang="bn-IN" baseline="0" dirty="0" smtClean="0"/>
              <a:t> শিখবফল অনুযায়ী ধারাবাহিক পাঠ উপস্থাপনের সহায়তা করা যেতে পারে। +-*************************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bn-IN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080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769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023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9500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669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27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51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5990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494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206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7157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6169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5044A7-1F3D-497C-BAD0-008CB90110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883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C54AF-4D94-4C60-9DEA-E3CE6D0DD51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16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C54AF-4D94-4C60-9DEA-E3CE6D0DD51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8388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1AB99E-9785-49BA-8F0D-718028F3EA8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26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C54AF-4D94-4C60-9DEA-E3CE6D0DD51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589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C54AF-4D94-4C60-9DEA-E3CE6D0DD51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6981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C54AF-4D94-4C60-9DEA-E3CE6D0DD51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501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image" Target="../media/image27.jpe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gif"/><Relationship Id="rId4" Type="http://schemas.openxmlformats.org/officeDocument/2006/relationships/image" Target="../media/image30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gif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g"/><Relationship Id="rId5" Type="http://schemas.openxmlformats.org/officeDocument/2006/relationships/image" Target="../media/image56.jpe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52822" y="3047998"/>
            <a:ext cx="4191000" cy="129540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bn-IN" sz="1800" b="1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স্বাগতম</a:t>
            </a:r>
            <a:endParaRPr lang="en-US" sz="18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237" y="357475"/>
            <a:ext cx="8534400" cy="14478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পদার্থবিজ্ঞান</a:t>
            </a:r>
            <a:r>
              <a:rPr lang="en-US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বিভাগ</a:t>
            </a:r>
            <a:r>
              <a:rPr lang="bn-IN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এর পক্ষথেকে 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18" y="-18757"/>
            <a:ext cx="4485182" cy="7162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91" y="-14697"/>
            <a:ext cx="4840318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04800" y="2514600"/>
            <a:ext cx="8305800" cy="15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381000" y="1752600"/>
            <a:ext cx="1524000" cy="458788"/>
            <a:chOff x="304800" y="3048000"/>
            <a:chExt cx="1524000" cy="458788"/>
          </a:xfrm>
        </p:grpSpPr>
        <p:sp>
          <p:nvSpPr>
            <p:cNvPr id="27" name="Rectangle 26"/>
            <p:cNvSpPr/>
            <p:nvPr/>
          </p:nvSpPr>
          <p:spPr>
            <a:xfrm>
              <a:off x="609600" y="3048000"/>
              <a:ext cx="914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বল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304800" y="3505200"/>
              <a:ext cx="1524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/>
          <p:cNvCxnSpPr/>
          <p:nvPr/>
        </p:nvCxnSpPr>
        <p:spPr>
          <a:xfrm>
            <a:off x="2743200" y="2895600"/>
            <a:ext cx="4419600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38" idx="0"/>
          </p:cNvCxnSpPr>
          <p:nvPr/>
        </p:nvCxnSpPr>
        <p:spPr>
          <a:xfrm rot="5400000" flipH="1" flipV="1">
            <a:off x="2172097" y="3085705"/>
            <a:ext cx="990600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2667000" y="1905000"/>
            <a:ext cx="1219200" cy="609600"/>
            <a:chOff x="2667000" y="3200400"/>
            <a:chExt cx="1219200" cy="609600"/>
          </a:xfrm>
        </p:grpSpPr>
        <p:sp>
          <p:nvSpPr>
            <p:cNvPr id="4" name="Rectangle 3"/>
            <p:cNvSpPr/>
            <p:nvPr/>
          </p:nvSpPr>
          <p:spPr>
            <a:xfrm>
              <a:off x="2667000" y="3200400"/>
              <a:ext cx="1219200" cy="609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819400" y="3276600"/>
              <a:ext cx="914400" cy="3810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বস্তু</a:t>
              </a:r>
              <a:endParaRPr lang="en-US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2971800" y="3048000"/>
            <a:ext cx="3733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প্রয়োগবিন্দুর সরণের উপাংশ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600200" y="3581400"/>
            <a:ext cx="21336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বলের প্রয়োগবিন্দু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371600" y="4267200"/>
            <a:ext cx="6553200" cy="533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 = বল 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×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বলের দিকে সরণের উপাংশ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971800" y="5181600"/>
            <a:ext cx="2743200" cy="609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 = F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×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24200" y="533400"/>
            <a:ext cx="2590800" cy="533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শক্তি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28800" y="6019800"/>
            <a:ext cx="52578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 করার সামর্থ্য আছে অথাৎ শক্তি আছে।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132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8333 1.11111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5 0.00556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 animBg="1"/>
      <p:bldP spid="41" grpId="0" animBg="1"/>
      <p:bldP spid="15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381000" y="2743200"/>
            <a:ext cx="8077200" cy="762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>
            <a:off x="477985" y="2514600"/>
            <a:ext cx="1371600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3733800" y="457200"/>
            <a:ext cx="5029200" cy="2286000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 rot="20111738">
            <a:off x="3443930" y="1884521"/>
            <a:ext cx="1143000" cy="68580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c 9"/>
          <p:cNvSpPr/>
          <p:nvPr/>
        </p:nvSpPr>
        <p:spPr>
          <a:xfrm rot="2806063">
            <a:off x="4001417" y="2446105"/>
            <a:ext cx="457200" cy="304800"/>
          </a:xfrm>
          <a:prstGeom prst="arc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0" y="2438400"/>
            <a:ext cx="5334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200" dirty="0" smtClean="0">
                <a:solidFill>
                  <a:schemeClr val="tx1"/>
                </a:solidFill>
                <a:latin typeface="Times New Roman"/>
                <a:cs typeface="Times New Roman"/>
              </a:rPr>
              <a:t>θ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5400000">
            <a:off x="6487787" y="1970414"/>
            <a:ext cx="1656414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5400000" flipH="1" flipV="1">
            <a:off x="3162697" y="3238105"/>
            <a:ext cx="838200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657600" y="3124200"/>
            <a:ext cx="3657600" cy="1588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581400" y="3200400"/>
            <a:ext cx="50292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প্রয়োগবিন্দুর সরণের উপাংশ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S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l-GR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θ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4600" y="3657600"/>
            <a:ext cx="21336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বলের প্রয়োগবিন্দু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447800" y="4114800"/>
            <a:ext cx="65532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 = বল 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×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বলের দিকে সরণের উপাংশ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 rot="20198831">
            <a:off x="4982200" y="1586342"/>
            <a:ext cx="762000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895600" y="4800600"/>
            <a:ext cx="2743200" cy="457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 = F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×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971800" y="5410200"/>
            <a:ext cx="27432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 = F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×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 </a:t>
            </a:r>
            <a:r>
              <a:rPr lang="en-US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cos</a:t>
            </a:r>
            <a:r>
              <a:rPr lang="el-GR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θ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676400" y="533400"/>
            <a:ext cx="5410200" cy="53340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আনত তলে সরণে কাজ ও শক্তি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14600" y="1981200"/>
            <a:ext cx="5334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63785" y="6096000"/>
            <a:ext cx="6532415" cy="6096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আনত তলে কাজ </a:t>
            </a:r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করার সামর্থ্য আছে অথাৎ শক্তি আছে।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129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800" decel="10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18334 3.33333E-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0.41093 -0.24699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" y="-1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800" decel="10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 animBg="1"/>
      <p:bldP spid="9" grpId="0"/>
      <p:bldP spid="20" grpId="0"/>
      <p:bldP spid="21" grpId="0"/>
      <p:bldP spid="23" grpId="0" animBg="1"/>
      <p:bldP spid="24" grpId="0"/>
      <p:bldP spid="25" grpId="0" animBg="1"/>
      <p:bldP spid="26" grpId="0" animBg="1"/>
      <p:bldP spid="18" grpId="0" animBg="1"/>
      <p:bldP spid="19" grpId="0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304800" y="2514600"/>
            <a:ext cx="8305800" cy="1588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2" name="Group 31"/>
          <p:cNvGrpSpPr/>
          <p:nvPr/>
        </p:nvGrpSpPr>
        <p:grpSpPr>
          <a:xfrm>
            <a:off x="381000" y="1752600"/>
            <a:ext cx="1524000" cy="458788"/>
            <a:chOff x="304800" y="3048000"/>
            <a:chExt cx="1524000" cy="458788"/>
          </a:xfrm>
        </p:grpSpPr>
        <p:sp>
          <p:nvSpPr>
            <p:cNvPr id="27" name="Rectangle 26"/>
            <p:cNvSpPr/>
            <p:nvPr/>
          </p:nvSpPr>
          <p:spPr>
            <a:xfrm>
              <a:off x="609600" y="3048000"/>
              <a:ext cx="914400" cy="4572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বল</a:t>
              </a:r>
              <a:r>
                <a:rPr lang="en-US" sz="3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304800" y="3505200"/>
              <a:ext cx="1524000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5" name="Straight Arrow Connector 24"/>
          <p:cNvCxnSpPr>
            <a:stCxn id="38" idx="0"/>
          </p:cNvCxnSpPr>
          <p:nvPr/>
        </p:nvCxnSpPr>
        <p:spPr>
          <a:xfrm rot="5400000" flipH="1" flipV="1">
            <a:off x="2172097" y="3085705"/>
            <a:ext cx="990600" cy="79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5" name="Group 33"/>
          <p:cNvGrpSpPr/>
          <p:nvPr/>
        </p:nvGrpSpPr>
        <p:grpSpPr>
          <a:xfrm>
            <a:off x="2667000" y="1905000"/>
            <a:ext cx="1219200" cy="609600"/>
            <a:chOff x="2667000" y="3200400"/>
            <a:chExt cx="1219200" cy="609600"/>
          </a:xfrm>
        </p:grpSpPr>
        <p:sp>
          <p:nvSpPr>
            <p:cNvPr id="4" name="Rectangle 3"/>
            <p:cNvSpPr/>
            <p:nvPr/>
          </p:nvSpPr>
          <p:spPr>
            <a:xfrm>
              <a:off x="2667000" y="3200400"/>
              <a:ext cx="1219200" cy="6096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819400" y="3276600"/>
              <a:ext cx="914400" cy="38100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3200" dirty="0" smtClean="0">
                  <a:solidFill>
                    <a:schemeClr val="bg1"/>
                  </a:solidFill>
                  <a:latin typeface="NikoshBAN" pitchFamily="2" charset="0"/>
                  <a:cs typeface="NikoshBAN" pitchFamily="2" charset="0"/>
                </a:rPr>
                <a:t>বস্তু</a:t>
              </a:r>
              <a:endParaRPr lang="en-US" sz="3200" dirty="0">
                <a:solidFill>
                  <a:schemeClr val="bg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2971800" y="3048000"/>
            <a:ext cx="44958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প্রয়োগবিন্দুর সরণের উপাংশ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bn-BD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n-BD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600200" y="3581400"/>
            <a:ext cx="21336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2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বলের প্রয়োগবিন্দু</a:t>
            </a:r>
            <a:endParaRPr lang="en-US" sz="2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295400" y="3962400"/>
            <a:ext cx="65532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 = বল 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×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বলের দিকে সরণের উপাংশ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895600" y="4648200"/>
            <a:ext cx="2743200" cy="1295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 = F 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× </a:t>
            </a:r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 = F × 0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 = 0</a:t>
            </a:r>
          </a:p>
          <a:p>
            <a:pPr algn="ctr"/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24200" y="609600"/>
            <a:ext cx="26670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6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 ও শক্তি</a:t>
            </a:r>
            <a:endParaRPr lang="en-US" sz="36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24000" y="6096000"/>
            <a:ext cx="5791200" cy="5334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কাজ করার সামর্থ্য নাই অথাৎ শক্তি নাই।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5150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0.08333 1.11111E-6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 animBg="1"/>
      <p:bldP spid="41" grpId="0" animBg="1"/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1000"/>
            <a:ext cx="7772400" cy="44567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5800" y="4873295"/>
            <a:ext cx="7772400" cy="7078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প্রত্যেক সচল বস্তুই গতিশক্তি সম্পন্ন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5581181"/>
            <a:ext cx="7772400" cy="707886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গতিশক্তি =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¼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dirty="0">
                <a:latin typeface="Times New Roman"/>
                <a:cs typeface="Times New Roman"/>
              </a:rPr>
              <a:t>×</a:t>
            </a:r>
            <a:r>
              <a:rPr lang="bn-BD" sz="4000" dirty="0" smtClean="0">
                <a:latin typeface="Times New Roman"/>
                <a:cs typeface="Times New Roman"/>
              </a:rPr>
              <a:t> 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ভর 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×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বেগ</a:t>
            </a:r>
            <a:r>
              <a:rPr lang="en-US" sz="4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aseline="4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7462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8839201" cy="8290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29" y="1143000"/>
            <a:ext cx="8686801" cy="472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85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1" y="4916269"/>
            <a:ext cx="8229600" cy="64633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স্বাভাবিক অবস্থা পরিবর্তন </a:t>
            </a:r>
            <a:r>
              <a:rPr lang="bn-BD" sz="3600" dirty="0">
                <a:latin typeface="NikoshBAN" pitchFamily="2" charset="0"/>
                <a:cs typeface="NikoshBAN" pitchFamily="2" charset="0"/>
              </a:rPr>
              <a:t>হ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লে বস্তু বিভব শক্তি লাভ করে 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6339" y="5574714"/>
            <a:ext cx="8229600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বিভব শক্তি = বস্তুর ভর 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×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অভিকর্ষজ ত্বরণ 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×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উচ্চতা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"/>
          <a:stretch/>
        </p:blipFill>
        <p:spPr bwMode="auto">
          <a:xfrm>
            <a:off x="457201" y="502920"/>
            <a:ext cx="8229599" cy="4297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V="1">
            <a:off x="6019800" y="1447800"/>
            <a:ext cx="0" cy="33528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1752600" y="2590800"/>
            <a:ext cx="0" cy="22098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3581400" y="1600200"/>
            <a:ext cx="0" cy="32004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8200" y="496669"/>
            <a:ext cx="6383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ভর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00800" y="420469"/>
            <a:ext cx="2374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অভিকর্ষজ ত্বরণ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052465" y="496669"/>
            <a:ext cx="10390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উচ্চতা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185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5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838200"/>
            <a:ext cx="8763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84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61999" y="603956"/>
            <a:ext cx="7620002" cy="5644444"/>
            <a:chOff x="761999" y="451556"/>
            <a:chExt cx="7620002" cy="56444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1999" y="451556"/>
              <a:ext cx="7620002" cy="5644444"/>
            </a:xfrm>
            <a:prstGeom prst="rect">
              <a:avLst/>
            </a:prstGeom>
          </p:spPr>
        </p:pic>
        <p:sp>
          <p:nvSpPr>
            <p:cNvPr id="4" name="Flowchart: Process 3"/>
            <p:cNvSpPr/>
            <p:nvPr/>
          </p:nvSpPr>
          <p:spPr>
            <a:xfrm>
              <a:off x="838199" y="533400"/>
              <a:ext cx="7391402" cy="838200"/>
            </a:xfrm>
            <a:prstGeom prst="flowChartProcess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4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বিভব শক্তি ও গতিশক্তি</a:t>
              </a:r>
              <a:endParaRPr lang="en-US" sz="4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5" name="Flowchart: Process 4"/>
            <p:cNvSpPr/>
            <p:nvPr/>
          </p:nvSpPr>
          <p:spPr>
            <a:xfrm>
              <a:off x="3124200" y="3048000"/>
              <a:ext cx="2667002" cy="838200"/>
            </a:xfrm>
            <a:prstGeom prst="flowChartProcess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bn-BD" sz="2800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বিভব শক্তি   গতিশক্তি</a:t>
              </a:r>
              <a:endParaRPr lang="en-US" sz="28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46869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45104" y="5616714"/>
            <a:ext cx="1937491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বিভব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57600" y="5616714"/>
            <a:ext cx="1774101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গতি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06705" y="5616714"/>
            <a:ext cx="1927695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তড়িৎ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2482596" y="5728341"/>
            <a:ext cx="1175004" cy="367659"/>
          </a:xfrm>
          <a:prstGeom prst="rightArrow">
            <a:avLst>
              <a:gd name="adj1" fmla="val 38156"/>
              <a:gd name="adj2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>
            <a:off x="5431701" y="5728341"/>
            <a:ext cx="1175004" cy="367659"/>
          </a:xfrm>
          <a:prstGeom prst="rightArrow">
            <a:avLst>
              <a:gd name="adj1" fmla="val 38156"/>
              <a:gd name="adj2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04" y="609600"/>
            <a:ext cx="7989296" cy="48768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28644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0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540603"/>
            <a:ext cx="7773319" cy="830997"/>
          </a:xfrm>
          <a:prstGeom prst="rect">
            <a:avLst/>
          </a:prstGeom>
          <a:solidFill>
            <a:srgbClr val="E0DDE3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800" dirty="0" smtClean="0">
                <a:latin typeface="NikoshBAN" pitchFamily="2" charset="0"/>
                <a:cs typeface="NikoshBAN" pitchFamily="2" charset="0"/>
              </a:rPr>
              <a:t>শক্তির প্রধান উৎস</a:t>
            </a:r>
            <a:endParaRPr lang="en-US" sz="4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940434"/>
            <a:ext cx="3801756" cy="23936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46086"/>
            <a:ext cx="3801756" cy="228600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875" y="1546086"/>
            <a:ext cx="3849244" cy="229579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762000" y="1578114"/>
            <a:ext cx="1295400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solidFill>
                  <a:srgbClr val="50FA64"/>
                </a:solidFill>
                <a:latin typeface="NikoshBAN" pitchFamily="2" charset="0"/>
                <a:cs typeface="NikoshBAN" pitchFamily="2" charset="0"/>
              </a:rPr>
              <a:t>কয়লা</a:t>
            </a:r>
            <a:endParaRPr lang="en-US" sz="4000" dirty="0">
              <a:solidFill>
                <a:srgbClr val="50FA64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962400"/>
            <a:ext cx="2057400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solidFill>
                  <a:srgbClr val="FFC000"/>
                </a:solidFill>
                <a:latin typeface="NikoshBAN" pitchFamily="2" charset="0"/>
                <a:cs typeface="NikoshBAN" pitchFamily="2" charset="0"/>
              </a:rPr>
              <a:t>খনিজ তেল</a:t>
            </a:r>
            <a:endParaRPr lang="en-US" sz="4000" dirty="0">
              <a:solidFill>
                <a:srgbClr val="FFC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91200" y="3124200"/>
            <a:ext cx="2667001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প্রাকৃতিক গ্যাস</a:t>
            </a:r>
            <a:endParaRPr lang="en-US" sz="40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13" y="3940434"/>
            <a:ext cx="3840444" cy="239369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703464" y="5638800"/>
            <a:ext cx="2078336" cy="707886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আগ্নেয় গিরি</a:t>
            </a:r>
            <a:endParaRPr lang="en-US" sz="4000" dirty="0">
              <a:solidFill>
                <a:schemeClr val="bg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1927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581160" y="567007"/>
            <a:ext cx="1905480" cy="69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35" y="1423514"/>
            <a:ext cx="6919366" cy="488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621729" y="3227898"/>
            <a:ext cx="4288779" cy="2431435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b="1" kern="0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3200" b="1" kern="0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sz="3200" b="1" kern="0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4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400" b="1" kern="0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</a:t>
            </a: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400" b="1" kern="0" dirty="0" smtClean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400" b="1" kern="0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400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56172" y="3471560"/>
            <a:ext cx="2716227" cy="178510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32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 </a:t>
            </a:r>
            <a:r>
              <a:rPr lang="en-US" sz="3200" b="1" spc="50" dirty="0" err="1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নবম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 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চতুর্থ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৪৫ মিনিট  </a:t>
            </a:r>
          </a:p>
          <a:p>
            <a:pPr>
              <a:defRPr/>
            </a:pPr>
            <a:endParaRPr lang="bn-BD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/>
          <a:stretch/>
        </p:blipFill>
        <p:spPr>
          <a:xfrm rot="21383716">
            <a:off x="5768693" y="1793104"/>
            <a:ext cx="1364066" cy="17321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12" y="1713746"/>
            <a:ext cx="1428206" cy="16390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934080" y="4784384"/>
            <a:ext cx="481666" cy="90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180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640958"/>
            <a:ext cx="4038600" cy="274240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631956"/>
            <a:ext cx="3962400" cy="269264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634471" y="725269"/>
            <a:ext cx="1499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সৌরশক্তি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57109" y="3697069"/>
            <a:ext cx="19704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নিউক্লীয়শক্তি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607245"/>
            <a:ext cx="3962400" cy="28186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00800" y="615356"/>
            <a:ext cx="1508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পানিশক্তি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33400" y="3631957"/>
            <a:ext cx="4038600" cy="2635180"/>
            <a:chOff x="342899" y="3448990"/>
            <a:chExt cx="4229101" cy="310500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899" y="3448990"/>
              <a:ext cx="4192089" cy="3105002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3" name="Rectangle 2"/>
            <p:cNvSpPr/>
            <p:nvPr/>
          </p:nvSpPr>
          <p:spPr>
            <a:xfrm>
              <a:off x="342900" y="6144986"/>
              <a:ext cx="4229100" cy="381000"/>
            </a:xfrm>
            <a:prstGeom prst="rect">
              <a:avLst/>
            </a:prstGeom>
            <a:solidFill>
              <a:srgbClr val="1E9C1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605502" y="3697069"/>
            <a:ext cx="1375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বায়ুশক্তি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5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92" y="1447801"/>
            <a:ext cx="3839308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874" y="1447801"/>
            <a:ext cx="3862650" cy="3886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Flowchart: Process 11"/>
          <p:cNvSpPr/>
          <p:nvPr/>
        </p:nvSpPr>
        <p:spPr>
          <a:xfrm>
            <a:off x="580291" y="5562600"/>
            <a:ext cx="8031233" cy="762000"/>
          </a:xfrm>
          <a:prstGeom prst="flowChartProcess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বায়োমাস শক্তি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0291" y="587514"/>
            <a:ext cx="8031233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কার্বন ও হাইড্রোজেন সমৃদ্ধ জৈব পদার্থ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81594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8200" y="685800"/>
            <a:ext cx="7620000" cy="4114800"/>
          </a:xfrm>
          <a:prstGeom prst="rect">
            <a:avLst/>
          </a:prstGeom>
          <a:solidFill>
            <a:srgbClr val="F2E5FF"/>
          </a:solidFill>
          <a:ln w="38100"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838200" y="5188803"/>
            <a:ext cx="1752600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তাপ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91148" y="5235714"/>
            <a:ext cx="1887055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যান্ত্রিক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2590800" y="5257800"/>
            <a:ext cx="1068691" cy="484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5578203" y="5257800"/>
            <a:ext cx="1051197" cy="484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629400" y="5235714"/>
            <a:ext cx="1828799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গতি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104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DFCFC"/>
              </a:clrFrom>
              <a:clrTo>
                <a:srgbClr val="FD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29" y="937870"/>
            <a:ext cx="3867150" cy="3329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69686" y="5282625"/>
            <a:ext cx="2630714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তড়িৎ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01028" y="5249968"/>
            <a:ext cx="2733372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যান্ত্রিক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3200400" y="5322470"/>
            <a:ext cx="2600628" cy="484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grpSp>
        <p:nvGrpSpPr>
          <p:cNvPr id="1032" name="Group 1031"/>
          <p:cNvGrpSpPr/>
          <p:nvPr/>
        </p:nvGrpSpPr>
        <p:grpSpPr>
          <a:xfrm>
            <a:off x="624478" y="956921"/>
            <a:ext cx="3810000" cy="3310279"/>
            <a:chOff x="624478" y="923241"/>
            <a:chExt cx="3810000" cy="331027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478" y="923241"/>
              <a:ext cx="3810000" cy="3310279"/>
            </a:xfrm>
            <a:prstGeom prst="rect">
              <a:avLst/>
            </a:prstGeom>
            <a:ln w="38100">
              <a:solidFill>
                <a:schemeClr val="tx1"/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730472" y="4081121"/>
              <a:ext cx="3680145" cy="141304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H="1" flipV="1">
            <a:off x="4029617" y="1505841"/>
            <a:ext cx="15238" cy="1905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4419600" y="956920"/>
            <a:ext cx="4114802" cy="3310279"/>
            <a:chOff x="4419600" y="956920"/>
            <a:chExt cx="4114802" cy="3310279"/>
          </a:xfrm>
        </p:grpSpPr>
        <p:grpSp>
          <p:nvGrpSpPr>
            <p:cNvPr id="4" name="Group 3"/>
            <p:cNvGrpSpPr/>
            <p:nvPr/>
          </p:nvGrpSpPr>
          <p:grpSpPr>
            <a:xfrm>
              <a:off x="4419600" y="956920"/>
              <a:ext cx="4114802" cy="3310279"/>
              <a:chOff x="4488180" y="2066557"/>
              <a:chExt cx="4114802" cy="2657843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88180" y="2066557"/>
                <a:ext cx="4114802" cy="2657843"/>
              </a:xfrm>
              <a:prstGeom prst="rect">
                <a:avLst/>
              </a:prstGeom>
              <a:ln w="28575">
                <a:solidFill>
                  <a:schemeClr val="tx1"/>
                </a:solidFill>
              </a:ln>
            </p:spPr>
          </p:pic>
          <p:sp>
            <p:nvSpPr>
              <p:cNvPr id="2" name="Rectangle 1"/>
              <p:cNvSpPr/>
              <p:nvPr/>
            </p:nvSpPr>
            <p:spPr>
              <a:xfrm>
                <a:off x="4503058" y="2066557"/>
                <a:ext cx="1592942" cy="26578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NikoshBAN" pitchFamily="2" charset="0"/>
                  <a:cs typeface="NikoshBAN" pitchFamily="2" charset="0"/>
                </a:endParaRPr>
              </a:p>
            </p:txBody>
          </p:sp>
          <p:sp>
            <p:nvSpPr>
              <p:cNvPr id="3" name="Rectangle 2"/>
              <p:cNvSpPr/>
              <p:nvPr/>
            </p:nvSpPr>
            <p:spPr>
              <a:xfrm>
                <a:off x="6073140" y="4495800"/>
                <a:ext cx="2529842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Minus 15"/>
            <p:cNvSpPr/>
            <p:nvPr/>
          </p:nvSpPr>
          <p:spPr>
            <a:xfrm>
              <a:off x="5715000" y="2953641"/>
              <a:ext cx="1268549" cy="914400"/>
            </a:xfrm>
            <a:prstGeom prst="mathMinus">
              <a:avLst>
                <a:gd name="adj1" fmla="val 16377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4419598" y="3159381"/>
            <a:ext cx="2514602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3053535" y="1524000"/>
            <a:ext cx="1025614" cy="2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029617" y="3410841"/>
            <a:ext cx="282838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410617" y="1277241"/>
            <a:ext cx="14878" cy="192308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155776" y="1277241"/>
            <a:ext cx="1300314" cy="21771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3576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609600"/>
            <a:ext cx="3661008" cy="37999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559527" y="4673025"/>
            <a:ext cx="4241074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তাপ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9527" y="5638800"/>
            <a:ext cx="4241074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তড়িৎ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2" y="5638800"/>
            <a:ext cx="3661008" cy="584775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আলোক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3001" y="4672710"/>
            <a:ext cx="3661008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তাপ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27" y="609600"/>
            <a:ext cx="4241074" cy="37999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Down Arrow 8"/>
          <p:cNvSpPr/>
          <p:nvPr/>
        </p:nvSpPr>
        <p:spPr>
          <a:xfrm>
            <a:off x="2650237" y="5257797"/>
            <a:ext cx="484632" cy="369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6541190" y="5257797"/>
            <a:ext cx="484632" cy="369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98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400" y="5257800"/>
            <a:ext cx="8163231" cy="646331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তড়িৎ চুম্বকে তড়িৎ শক্তি চুম্বক শক্তিতে রুপান্তরিত হয়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33400" y="1219200"/>
            <a:ext cx="4267200" cy="3429000"/>
            <a:chOff x="762000" y="609600"/>
            <a:chExt cx="7600950" cy="44196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2000" y="609600"/>
              <a:ext cx="7600950" cy="441960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3276600" y="3543121"/>
              <a:ext cx="2895601" cy="1229738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১২ ভোল্ট</a:t>
              </a:r>
            </a:p>
            <a:p>
              <a:pPr algn="ctr"/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বিদ্যুৎ কোষ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219199"/>
            <a:ext cx="3743632" cy="275306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953001" y="4001869"/>
            <a:ext cx="374363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latin typeface="NikoshBAN" pitchFamily="2" charset="0"/>
                <a:cs typeface="NikoshBAN" pitchFamily="2" charset="0"/>
              </a:rPr>
              <a:t>কলিংবেল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1162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609600" y="548640"/>
            <a:ext cx="7960658" cy="5775960"/>
            <a:chOff x="649942" y="548640"/>
            <a:chExt cx="7960658" cy="577596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42" y="548640"/>
              <a:ext cx="7960658" cy="5775960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25" name="Right Arrow 24"/>
            <p:cNvSpPr/>
            <p:nvPr/>
          </p:nvSpPr>
          <p:spPr>
            <a:xfrm>
              <a:off x="7467600" y="3886200"/>
              <a:ext cx="978408" cy="484632"/>
            </a:xfrm>
            <a:prstGeom prst="rightArrow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Left Arrow 25"/>
            <p:cNvSpPr/>
            <p:nvPr/>
          </p:nvSpPr>
          <p:spPr>
            <a:xfrm>
              <a:off x="1671828" y="4495800"/>
              <a:ext cx="1071372" cy="484632"/>
            </a:xfrm>
            <a:prstGeom prst="leftArrow">
              <a:avLst/>
            </a:prstGeom>
            <a:solidFill>
              <a:srgbClr val="00B0F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760194" y="5486400"/>
            <a:ext cx="2165978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রাসায়নিক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0395" y="5486400"/>
            <a:ext cx="1872628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আলোক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4200" y="5486400"/>
            <a:ext cx="1488709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তাপ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2926171" y="5562600"/>
            <a:ext cx="1064223" cy="484632"/>
          </a:xfrm>
          <a:prstGeom prst="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867400" y="5562600"/>
            <a:ext cx="978408" cy="484632"/>
          </a:xfrm>
          <a:prstGeom prst="rightArrow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17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686434"/>
            <a:ext cx="7429500" cy="42840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6433"/>
            <a:ext cx="7412355" cy="441443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818307" y="686434"/>
            <a:ext cx="7429500" cy="4429125"/>
            <a:chOff x="800100" y="600075"/>
            <a:chExt cx="7429500" cy="442912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100" y="600075"/>
              <a:ext cx="7429500" cy="4429125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808672" y="4724400"/>
              <a:ext cx="7412355" cy="290110"/>
            </a:xfrm>
            <a:prstGeom prst="rect">
              <a:avLst/>
            </a:prstGeom>
            <a:solidFill>
              <a:srgbClr val="3A6E92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49902" y="5484543"/>
            <a:ext cx="1995522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নিউক্লীয়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3800" y="5484543"/>
            <a:ext cx="1598515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তড়িৎ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867194" y="5527427"/>
            <a:ext cx="838201" cy="484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172200" y="5511225"/>
            <a:ext cx="2098629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latin typeface="NikoshBAN" pitchFamily="2" charset="0"/>
                <a:cs typeface="NikoshBAN" pitchFamily="2" charset="0"/>
              </a:rPr>
              <a:t>যান্ত্রিক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334000" y="5534614"/>
            <a:ext cx="838201" cy="484632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917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32" y="3040835"/>
            <a:ext cx="3708234" cy="2516328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040835"/>
            <a:ext cx="4038600" cy="25163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609600" y="5692914"/>
            <a:ext cx="1701966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শব্দ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3800" y="5670828"/>
            <a:ext cx="2006766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তড়িৎ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0399" y="5670828"/>
            <a:ext cx="1593109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শব্দ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Notched Right Arrow 9"/>
          <p:cNvSpPr/>
          <p:nvPr/>
        </p:nvSpPr>
        <p:spPr>
          <a:xfrm>
            <a:off x="2311566" y="5715000"/>
            <a:ext cx="1422234" cy="484632"/>
          </a:xfrm>
          <a:prstGeom prst="notched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Notched Right Arrow 10"/>
          <p:cNvSpPr/>
          <p:nvPr/>
        </p:nvSpPr>
        <p:spPr>
          <a:xfrm>
            <a:off x="5740566" y="5715000"/>
            <a:ext cx="1269834" cy="484632"/>
          </a:xfrm>
          <a:prstGeom prst="notched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32" y="536482"/>
            <a:ext cx="3675577" cy="234351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49" t="4870" r="-17949" b="10065"/>
          <a:stretch/>
        </p:blipFill>
        <p:spPr>
          <a:xfrm>
            <a:off x="609600" y="536482"/>
            <a:ext cx="4038600" cy="2343513"/>
          </a:xfrm>
          <a:prstGeom prst="rect">
            <a:avLst/>
          </a:prstGeom>
          <a:solidFill>
            <a:srgbClr val="FFE7FF"/>
          </a:solidFill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55598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41944" y="609600"/>
            <a:ext cx="7892456" cy="7078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9600" y="5247382"/>
            <a:ext cx="7924801" cy="1077218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“প্রত্যেক প্রাকৃতিক ঘটনায় শক্তির রুপান্তর ঘটে”</a:t>
            </a:r>
          </a:p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উদ্দীপকের চিত্র থেকে এর সত্যতা যাচাই কর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36588" y="1447800"/>
            <a:ext cx="7897812" cy="3670995"/>
            <a:chOff x="636588" y="1371600"/>
            <a:chExt cx="7897812" cy="3670995"/>
          </a:xfrm>
        </p:grpSpPr>
        <p:grpSp>
          <p:nvGrpSpPr>
            <p:cNvPr id="9" name="Group 8"/>
            <p:cNvGrpSpPr/>
            <p:nvPr/>
          </p:nvGrpSpPr>
          <p:grpSpPr>
            <a:xfrm>
              <a:off x="636588" y="1371600"/>
              <a:ext cx="7897812" cy="3670995"/>
              <a:chOff x="1143000" y="1500187"/>
              <a:chExt cx="6526212" cy="3670995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43000" y="1500187"/>
                <a:ext cx="6526212" cy="3670995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>
              <a:xfrm>
                <a:off x="1143000" y="4712255"/>
                <a:ext cx="6526212" cy="445532"/>
              </a:xfrm>
              <a:prstGeom prst="rect">
                <a:avLst/>
              </a:prstGeom>
              <a:solidFill>
                <a:srgbClr val="6F6C00"/>
              </a:solidFill>
              <a:ln>
                <a:solidFill>
                  <a:srgbClr val="6F6C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1371600"/>
              <a:ext cx="1190625" cy="25262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6126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5" descr="White marble"/>
          <p:cNvSpPr>
            <a:spLocks noChangeArrowheads="1" noChangeShapeType="1" noTextEdit="1"/>
          </p:cNvSpPr>
          <p:nvPr/>
        </p:nvSpPr>
        <p:spPr bwMode="auto">
          <a:xfrm>
            <a:off x="380627" y="990600"/>
            <a:ext cx="8758891" cy="2404782"/>
          </a:xfrm>
          <a:prstGeom prst="rect">
            <a:avLst/>
          </a:prstGeom>
        </p:spPr>
        <p:txBody>
          <a:bodyPr wrap="none" fromWordArt="1">
            <a:prstTxWarp prst="textDeflateBottom">
              <a:avLst/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/>
            <a:r>
              <a:rPr lang="bn-IN" sz="20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চতুর্থ অধ্যায় </a:t>
            </a:r>
            <a:endParaRPr lang="en-US" sz="2000" kern="1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7672" y="3124200"/>
            <a:ext cx="79248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n-IN" sz="8800" b="1" dirty="0">
                <a:ln w="22225">
                  <a:solidFill>
                    <a:srgbClr val="002060"/>
                  </a:solidFill>
                  <a:prstDash val="solid"/>
                </a:ln>
                <a:solidFill>
                  <a:srgbClr val="CC0099"/>
                </a:solidFill>
                <a:latin typeface="NikoshBAN" panose="02000000000000000000" pitchFamily="2" charset="0"/>
                <a:ea typeface="+mj-ea"/>
                <a:cs typeface="NikoshBAN" panose="02000000000000000000" pitchFamily="2" charset="0"/>
              </a:rPr>
              <a:t>কাজ, শক্তি ও ক্ষমতা </a:t>
            </a:r>
            <a:endParaRPr lang="en-US" b="1" dirty="0">
              <a:ln w="22225">
                <a:solidFill>
                  <a:srgbClr val="002060"/>
                </a:solidFill>
                <a:prstDash val="solid"/>
              </a:ln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160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68820"/>
            <a:ext cx="4114800" cy="31269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368820"/>
            <a:ext cx="3678283" cy="31269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Rectangular Callout 7"/>
          <p:cNvSpPr/>
          <p:nvPr/>
        </p:nvSpPr>
        <p:spPr>
          <a:xfrm>
            <a:off x="650174" y="4953000"/>
            <a:ext cx="4150426" cy="612648"/>
          </a:xfrm>
          <a:prstGeom prst="wedgeRectCallout">
            <a:avLst>
              <a:gd name="adj1" fmla="val -18372"/>
              <a:gd name="adj2" fmla="val 8382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শক্তি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ular Callout 8"/>
          <p:cNvSpPr/>
          <p:nvPr/>
        </p:nvSpPr>
        <p:spPr>
          <a:xfrm>
            <a:off x="4953001" y="4963886"/>
            <a:ext cx="3733800" cy="612648"/>
          </a:xfrm>
          <a:prstGeom prst="wedgeRectCallout">
            <a:avLst>
              <a:gd name="adj1" fmla="val -18372"/>
              <a:gd name="adj2" fmla="val 83822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বিভব শক্তি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200" y="5816025"/>
            <a:ext cx="2057400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তাপ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3001" y="5816024"/>
            <a:ext cx="3733799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গতি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799" y="5816025"/>
            <a:ext cx="2057401" cy="58477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গতি শক্তি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1" y="511314"/>
            <a:ext cx="794548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4000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2539202" y="4506033"/>
            <a:ext cx="484632" cy="446967"/>
          </a:xfrm>
          <a:prstGeom prst="downArrow">
            <a:avLst/>
          </a:prstGeom>
          <a:solidFill>
            <a:srgbClr val="3A6E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6577585" y="4506033"/>
            <a:ext cx="484632" cy="446967"/>
          </a:xfrm>
          <a:prstGeom prst="downArrow">
            <a:avLst/>
          </a:prstGeom>
          <a:solidFill>
            <a:srgbClr val="3A6E9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8178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2" grpId="0" animBg="1"/>
      <p:bldP spid="5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33400"/>
            <a:ext cx="4009163" cy="28919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14" y="3531948"/>
            <a:ext cx="4009163" cy="289197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090" b="19560"/>
          <a:stretch/>
        </p:blipFill>
        <p:spPr>
          <a:xfrm flipH="1">
            <a:off x="4626793" y="533400"/>
            <a:ext cx="4005578" cy="2911462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Oval 3"/>
          <p:cNvSpPr/>
          <p:nvPr/>
        </p:nvSpPr>
        <p:spPr>
          <a:xfrm>
            <a:off x="3505200" y="762000"/>
            <a:ext cx="914400" cy="914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4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494314" y="3629147"/>
            <a:ext cx="914400" cy="914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4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7685314" y="685800"/>
            <a:ext cx="914400" cy="914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48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48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48200" y="3521062"/>
            <a:ext cx="3984171" cy="2891972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শক্তি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59450" y="3508362"/>
            <a:ext cx="3984171" cy="2891972"/>
          </a:xfrm>
          <a:prstGeom prst="rect">
            <a:avLst/>
          </a:prstGeom>
          <a:solidFill>
            <a:srgbClr val="CCFF99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শক্তি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</a:t>
            </a:r>
            <a:endParaRPr lang="bn-IN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তাপ শক্তি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59450" y="3521062"/>
            <a:ext cx="3984171" cy="289197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রাসায়নিক শক্তি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</a:t>
            </a:r>
            <a:endParaRPr lang="bn-IN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যান্ত্রিক শক্তি</a:t>
            </a:r>
          </a:p>
          <a:p>
            <a:pPr algn="ctr"/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  <a:sym typeface="Symbol"/>
              </a:rPr>
              <a:t></a:t>
            </a:r>
            <a:endParaRPr lang="bn-IN" sz="3600" b="1" dirty="0" smtClean="0">
              <a:solidFill>
                <a:schemeClr val="tx1"/>
              </a:solidFill>
              <a:latin typeface="NikoshBAN" pitchFamily="2" charset="0"/>
              <a:cs typeface="NikoshBAN" pitchFamily="2" charset="0"/>
              <a:sym typeface="Symbol"/>
            </a:endParaRPr>
          </a:p>
          <a:p>
            <a:pPr algn="ctr"/>
            <a:r>
              <a:rPr lang="bn-IN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গতি শক্তি</a:t>
            </a:r>
            <a:endParaRPr lang="en-US" sz="32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220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ntr" presetSubtype="1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  <p:bldP spid="11" grpId="1" animBg="1"/>
      <p:bldP spid="14" grpId="0" animBg="1"/>
      <p:bldP spid="14" grpId="1" animBg="1"/>
      <p:bldP spid="16" grpId="0" animBg="1"/>
      <p:bldP spid="16" grpId="1" animBg="1"/>
      <p:bldP spid="17" grpId="0" animBg="1"/>
      <p:bldP spid="17" grpId="1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660737"/>
            <a:ext cx="8229600" cy="7078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1000" y="1368622"/>
            <a:ext cx="8229600" cy="4955978"/>
            <a:chOff x="838202" y="1520964"/>
            <a:chExt cx="7467598" cy="39654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2" y="1520964"/>
              <a:ext cx="7467598" cy="3965436"/>
            </a:xfrm>
            <a:prstGeom prst="rect">
              <a:avLst/>
            </a:prstGeom>
            <a:solidFill>
              <a:srgbClr val="CCFFFF"/>
            </a:solidFill>
            <a:ln w="19050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5105400" y="1597164"/>
              <a:ext cx="3124200" cy="3813036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105400" y="2743200"/>
              <a:ext cx="3200400" cy="954107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উদ্দীপকের আলোকে শক্তির</a:t>
              </a:r>
              <a:r>
                <a:rPr lang="en-AU" sz="2800" dirty="0">
                  <a:latin typeface="NikoshBAN" pitchFamily="2" charset="0"/>
                  <a:cs typeface="NikoshBAN" pitchFamily="2" charset="0"/>
                </a:rPr>
                <a:t> </a:t>
              </a:r>
              <a:r>
                <a:rPr lang="bn-BD" sz="2800" dirty="0" smtClean="0">
                  <a:latin typeface="NikoshBAN" pitchFamily="2" charset="0"/>
                  <a:cs typeface="NikoshBAN" pitchFamily="2" charset="0"/>
                </a:rPr>
                <a:t>রুপান্তর বিশ্লেষণ কর</a:t>
              </a:r>
              <a:endParaRPr lang="en-US" sz="2800" dirty="0"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180517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419600" y="1524000"/>
            <a:ext cx="4191000" cy="1652588"/>
          </a:xfrm>
          <a:prstGeom prst="wedgeRectCallout">
            <a:avLst>
              <a:gd name="adj1" fmla="val -83923"/>
              <a:gd name="adj2" fmla="val 8177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3271" y="1636933"/>
            <a:ext cx="400733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জানালা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দৃশ্য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সারাবিশ্ব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307929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038600" y="1535112"/>
            <a:ext cx="4952999" cy="1284288"/>
          </a:xfrm>
          <a:prstGeom prst="wedgeRectCallout">
            <a:avLst>
              <a:gd name="adj1" fmla="val -70901"/>
              <a:gd name="adj2" fmla="val 133078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4800" y="1636933"/>
            <a:ext cx="4876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শতভাগ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অনলাইন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কার্যক্রম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চালু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,</a:t>
            </a:r>
            <a:endParaRPr lang="en-US" sz="2800" kern="0" dirty="0">
              <a:blipFill>
                <a:blip r:embed="rId3"/>
                <a:stretch>
                  <a:fillRect/>
                </a:stretch>
              </a:blipFill>
              <a:effectLst>
                <a:glow rad="127000">
                  <a:srgbClr val="E7E6E6">
                    <a:lumMod val="90000"/>
                  </a:srgb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ফেলের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শূন্যের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কোটায়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যাবে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r>
              <a:rPr lang="bn-IN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98384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9507">
            <a:off x="1183316" y="610628"/>
            <a:ext cx="2823165" cy="22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16" y="648230"/>
            <a:ext cx="2468563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97212"/>
            <a:ext cx="5257800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5816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3418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6534150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</a:t>
            </a: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আল্লাহ্‌ আমাদের উপর সহায় হউন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আজ এ পর্যন্তই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খোদা হাফেজ।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533650"/>
            <a:ext cx="693420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54769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4800600"/>
            <a:ext cx="7924800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হাতলে বল প্রয়োগ করে নলকূপের পানি তোলা হচ্ছে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52779"/>
            <a:ext cx="3962400" cy="3338221"/>
          </a:xfrm>
          <a:prstGeom prst="rect">
            <a:avLst/>
          </a:prstGeom>
          <a:solidFill>
            <a:srgbClr val="E1FFFF"/>
          </a:solidFill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852779"/>
            <a:ext cx="3962400" cy="3338221"/>
          </a:xfrm>
          <a:prstGeom prst="rect">
            <a:avLst/>
          </a:prstGeom>
          <a:solidFill>
            <a:srgbClr val="E1FFFF"/>
          </a:solidFill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04914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00200"/>
            <a:ext cx="3429000" cy="381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600200"/>
            <a:ext cx="4419600" cy="381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09600" y="5616714"/>
            <a:ext cx="3429000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বলটি গতিশীল হয়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91000" y="5638800"/>
            <a:ext cx="4419600" cy="58477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যন্ত্রটি কাজ করছে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602159"/>
            <a:ext cx="8001000" cy="7078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 শক্তির রূপান্তর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999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3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3399" y="5509092"/>
            <a:ext cx="8083179" cy="58477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লোকাটির কাজ করার সামর্থ্য আছে 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399" y="663714"/>
            <a:ext cx="8083178" cy="707886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শক্তি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1371600"/>
            <a:ext cx="8083179" cy="411956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5932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57200"/>
            <a:ext cx="7772400" cy="51038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2258" y="5574523"/>
            <a:ext cx="7785942" cy="769441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4400" dirty="0" smtClean="0">
                <a:latin typeface="NikoshBAN" pitchFamily="2" charset="0"/>
                <a:cs typeface="NikoshBAN" pitchFamily="2" charset="0"/>
              </a:rPr>
              <a:t>শক্তি আছে বলেই জগৎ গতিশীল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620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66700"/>
            <a:ext cx="8534401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457200"/>
            <a:ext cx="495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শিরোনাম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321334" y="1409700"/>
            <a:ext cx="227658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kern="0" noProof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শক্তি</a:t>
            </a:r>
            <a:r>
              <a:rPr lang="en-US" sz="9600" kern="0" noProof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91534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76" y="228600"/>
            <a:ext cx="8941636" cy="645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850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463</Words>
  <Application>Microsoft Office PowerPoint</Application>
  <PresentationFormat>On-screen Show (4:3)</PresentationFormat>
  <Paragraphs>211</Paragraphs>
  <Slides>36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Symbol</vt:lpstr>
      <vt:lpstr>Garamond</vt:lpstr>
      <vt:lpstr>Book Antiqua</vt:lpstr>
      <vt:lpstr>Arial</vt:lpstr>
      <vt:lpstr>NikoshBAN</vt:lpstr>
      <vt:lpstr>Vrinda</vt:lpstr>
      <vt:lpstr>Verdana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28</cp:revision>
  <dcterms:created xsi:type="dcterms:W3CDTF">2006-08-16T00:00:00Z</dcterms:created>
  <dcterms:modified xsi:type="dcterms:W3CDTF">2024-11-16T14:53:38Z</dcterms:modified>
</cp:coreProperties>
</file>